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Book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Book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Book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Book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 dirty="0" err="1"/>
              <a:t>Confronto</a:t>
            </a:r>
            <a:r>
              <a:rPr lang="en-GB" sz="2400" dirty="0"/>
              <a:t> </a:t>
            </a:r>
            <a:r>
              <a:rPr lang="en-GB" sz="2400" dirty="0" err="1"/>
              <a:t>esiti</a:t>
            </a:r>
            <a:r>
              <a:rPr lang="en-GB" sz="2400" dirty="0"/>
              <a:t> </a:t>
            </a:r>
            <a:r>
              <a:rPr lang="en-GB" sz="2400" dirty="0" err="1"/>
              <a:t>finali</a:t>
            </a:r>
            <a:r>
              <a:rPr lang="en-GB" sz="2400" dirty="0"/>
              <a:t> Italiano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'quinte vs prime'!$Q$1</c:f>
              <c:strCache>
                <c:ptCount val="1"/>
                <c:pt idx="0">
                  <c:v>1.me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'quinte vs prime'!$P$2:$P$5</c:f>
              <c:strCache>
                <c:ptCount val="4"/>
                <c:pt idx="0">
                  <c:v>ASCOLTARE</c:v>
                </c:pt>
                <c:pt idx="1">
                  <c:v>LEGGERE</c:v>
                </c:pt>
                <c:pt idx="2">
                  <c:v>ORTOGR</c:v>
                </c:pt>
                <c:pt idx="3">
                  <c:v>MORFO</c:v>
                </c:pt>
              </c:strCache>
              <c:extLst/>
            </c:strRef>
          </c:cat>
          <c:val>
            <c:numRef>
              <c:f>'quinte vs prime'!$Q$2:$Q$5</c:f>
              <c:numCache>
                <c:formatCode>0</c:formatCode>
                <c:ptCount val="4"/>
                <c:pt idx="0">
                  <c:v>73</c:v>
                </c:pt>
                <c:pt idx="1">
                  <c:v>71.75</c:v>
                </c:pt>
                <c:pt idx="2">
                  <c:v>75</c:v>
                </c:pt>
                <c:pt idx="3">
                  <c:v>68.25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7D48-4A4D-94DC-AEEF92F68BE7}"/>
            </c:ext>
          </c:extLst>
        </c:ser>
        <c:ser>
          <c:idx val="1"/>
          <c:order val="1"/>
          <c:tx>
            <c:strRef>
              <c:f>'quinte vs prime'!$R$1</c:f>
              <c:strCache>
                <c:ptCount val="1"/>
                <c:pt idx="0">
                  <c:v>5.te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'quinte vs prime'!$P$2:$P$5</c:f>
              <c:strCache>
                <c:ptCount val="4"/>
                <c:pt idx="0">
                  <c:v>ASCOLTARE</c:v>
                </c:pt>
                <c:pt idx="1">
                  <c:v>LEGGERE</c:v>
                </c:pt>
                <c:pt idx="2">
                  <c:v>ORTOGR</c:v>
                </c:pt>
                <c:pt idx="3">
                  <c:v>MORFO</c:v>
                </c:pt>
              </c:strCache>
              <c:extLst/>
            </c:strRef>
          </c:cat>
          <c:val>
            <c:numRef>
              <c:f>'quinte vs prime'!$R$2:$R$5</c:f>
              <c:numCache>
                <c:formatCode>0</c:formatCode>
                <c:ptCount val="4"/>
                <c:pt idx="0">
                  <c:v>76.630359836242192</c:v>
                </c:pt>
                <c:pt idx="1">
                  <c:v>76.691131675342206</c:v>
                </c:pt>
                <c:pt idx="2">
                  <c:v>75.768796992481199</c:v>
                </c:pt>
                <c:pt idx="3">
                  <c:v>75.768796992481199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7D48-4A4D-94DC-AEEF92F68BE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591222111"/>
        <c:axId val="1591227871"/>
      </c:barChart>
      <c:catAx>
        <c:axId val="1591222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1227871"/>
        <c:crosses val="autoZero"/>
        <c:auto val="1"/>
        <c:lblAlgn val="ctr"/>
        <c:lblOffset val="100"/>
        <c:noMultiLvlLbl val="0"/>
      </c:catAx>
      <c:valAx>
        <c:axId val="159122787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15912221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 dirty="0" err="1"/>
              <a:t>Confronto</a:t>
            </a:r>
            <a:r>
              <a:rPr lang="en-GB" sz="2400" dirty="0"/>
              <a:t> </a:t>
            </a:r>
            <a:r>
              <a:rPr lang="en-GB" sz="2400" dirty="0" err="1"/>
              <a:t>percentuali</a:t>
            </a:r>
            <a:r>
              <a:rPr lang="en-GB" sz="2400" dirty="0"/>
              <a:t> </a:t>
            </a:r>
            <a:r>
              <a:rPr lang="en-GB" sz="2400" dirty="0" err="1"/>
              <a:t>esiti</a:t>
            </a:r>
            <a:r>
              <a:rPr lang="en-GB" sz="2400" dirty="0"/>
              <a:t> </a:t>
            </a:r>
            <a:r>
              <a:rPr lang="en-GB" sz="2400" dirty="0" err="1"/>
              <a:t>finali</a:t>
            </a:r>
            <a:r>
              <a:rPr lang="en-GB" sz="2400" dirty="0"/>
              <a:t> </a:t>
            </a:r>
            <a:r>
              <a:rPr lang="en-GB" sz="2400" dirty="0" err="1"/>
              <a:t>Matematica</a:t>
            </a:r>
            <a:endParaRPr lang="en-GB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'quinte vs prime'!$Q$1</c:f>
              <c:strCache>
                <c:ptCount val="1"/>
                <c:pt idx="0">
                  <c:v>1.me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'quinte vs prime'!$P$8:$P$10</c:f>
              <c:strCache>
                <c:ptCount val="3"/>
                <c:pt idx="0">
                  <c:v>NUMERO</c:v>
                </c:pt>
                <c:pt idx="1">
                  <c:v>REL. DATI &amp; PREVIS</c:v>
                </c:pt>
                <c:pt idx="2">
                  <c:v>SPAZIO E FIGURE</c:v>
                </c:pt>
              </c:strCache>
              <c:extLst/>
            </c:strRef>
          </c:cat>
          <c:val>
            <c:numRef>
              <c:f>'quinte vs prime'!$Q$8:$Q$10</c:f>
              <c:numCache>
                <c:formatCode>0</c:formatCode>
                <c:ptCount val="3"/>
                <c:pt idx="0">
                  <c:v>70.75</c:v>
                </c:pt>
                <c:pt idx="1">
                  <c:v>73.5</c:v>
                </c:pt>
                <c:pt idx="2">
                  <c:v>59.75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03B0-4587-9C07-D26B86BE79F2}"/>
            </c:ext>
          </c:extLst>
        </c:ser>
        <c:ser>
          <c:idx val="1"/>
          <c:order val="1"/>
          <c:tx>
            <c:strRef>
              <c:f>'quinte vs prime'!$R$1</c:f>
              <c:strCache>
                <c:ptCount val="1"/>
                <c:pt idx="0">
                  <c:v>5.te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'quinte vs prime'!$P$8:$P$10</c:f>
              <c:strCache>
                <c:ptCount val="3"/>
                <c:pt idx="0">
                  <c:v>NUMERO</c:v>
                </c:pt>
                <c:pt idx="1">
                  <c:v>REL. DATI &amp; PREVIS</c:v>
                </c:pt>
                <c:pt idx="2">
                  <c:v>SPAZIO E FIGURE</c:v>
                </c:pt>
              </c:strCache>
              <c:extLst/>
            </c:strRef>
          </c:cat>
          <c:val>
            <c:numRef>
              <c:f>'quinte vs prime'!$R$8:$R$10</c:f>
              <c:numCache>
                <c:formatCode>0</c:formatCode>
                <c:ptCount val="3"/>
                <c:pt idx="0">
                  <c:v>74.640016987843069</c:v>
                </c:pt>
                <c:pt idx="1">
                  <c:v>70.806418219461705</c:v>
                </c:pt>
                <c:pt idx="2">
                  <c:v>61.497703986834424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03B0-4587-9C07-D26B86BE79F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563312128"/>
        <c:axId val="1563313568"/>
      </c:barChart>
      <c:catAx>
        <c:axId val="156331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3313568"/>
        <c:crosses val="autoZero"/>
        <c:auto val="1"/>
        <c:lblAlgn val="ctr"/>
        <c:lblOffset val="100"/>
        <c:noMultiLvlLbl val="0"/>
      </c:catAx>
      <c:valAx>
        <c:axId val="156331356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1563312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 dirty="0" err="1"/>
              <a:t>Confronto</a:t>
            </a:r>
            <a:r>
              <a:rPr lang="en-GB" sz="2400" dirty="0"/>
              <a:t> </a:t>
            </a:r>
            <a:r>
              <a:rPr lang="en-GB" sz="2400" dirty="0" err="1"/>
              <a:t>esiti</a:t>
            </a:r>
            <a:r>
              <a:rPr lang="en-GB" sz="2400" dirty="0"/>
              <a:t> </a:t>
            </a:r>
            <a:r>
              <a:rPr lang="en-GB" sz="2400" dirty="0" err="1"/>
              <a:t>finali</a:t>
            </a:r>
            <a:r>
              <a:rPr lang="en-GB" sz="2400" dirty="0"/>
              <a:t> inglese</a:t>
            </a:r>
          </a:p>
          <a:p>
            <a:pPr>
              <a:defRPr sz="2400"/>
            </a:pPr>
            <a:r>
              <a:rPr lang="en-GB" sz="2400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'quinte vs prime'!$P$15</c:f>
              <c:strCache>
                <c:ptCount val="1"/>
                <c:pt idx="0">
                  <c:v>inglese 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D7FB-4617-9EA9-D713A9A5DF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'quinte vs prime'!$Q$13:$R$14</c:f>
              <c:multiLvlStrCache>
                <c:ptCount val="2"/>
                <c:lvl>
                  <c:pt idx="0">
                    <c:v>1.me</c:v>
                  </c:pt>
                  <c:pt idx="1">
                    <c:v>5.te</c:v>
                  </c:pt>
                </c:lvl>
                <c:lvl>
                  <c:pt idx="0">
                    <c:v> </c:v>
                  </c:pt>
                </c:lvl>
              </c:multiLvlStrCache>
            </c:multiLvlStrRef>
          </c:cat>
          <c:val>
            <c:numRef>
              <c:f>'quinte vs prime'!$Q$15:$R$15</c:f>
              <c:numCache>
                <c:formatCode>General</c:formatCode>
                <c:ptCount val="2"/>
                <c:pt idx="0">
                  <c:v>73</c:v>
                </c:pt>
                <c:pt idx="1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FB-4617-9EA9-D713A9A5DFA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50960112"/>
        <c:axId val="550960592"/>
      </c:barChart>
      <c:catAx>
        <c:axId val="550960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0960592"/>
        <c:crosses val="autoZero"/>
        <c:auto val="1"/>
        <c:lblAlgn val="ctr"/>
        <c:lblOffset val="100"/>
        <c:noMultiLvlLbl val="0"/>
      </c:catAx>
      <c:valAx>
        <c:axId val="55096059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50960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/>
              <a:t>Confronto complessivo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'quinte vs prime'!$I$20</c:f>
              <c:strCache>
                <c:ptCount val="1"/>
                <c:pt idx="0">
                  <c:v>1.me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'quinte vs prime'!$H$21:$H$23</c:f>
              <c:strCache>
                <c:ptCount val="3"/>
                <c:pt idx="0">
                  <c:v>Italiano</c:v>
                </c:pt>
                <c:pt idx="1">
                  <c:v>Matematica</c:v>
                </c:pt>
                <c:pt idx="2">
                  <c:v>Inglese</c:v>
                </c:pt>
              </c:strCache>
            </c:strRef>
          </c:cat>
          <c:val>
            <c:numRef>
              <c:f>'quinte vs prime'!$I$21:$I$23</c:f>
              <c:numCache>
                <c:formatCode>0</c:formatCode>
                <c:ptCount val="3"/>
                <c:pt idx="0">
                  <c:v>72</c:v>
                </c:pt>
                <c:pt idx="1">
                  <c:v>68</c:v>
                </c:pt>
                <c:pt idx="2">
                  <c:v>72.75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BD-4B56-8F7B-A8046DAAA6C4}"/>
            </c:ext>
          </c:extLst>
        </c:ser>
        <c:ser>
          <c:idx val="1"/>
          <c:order val="1"/>
          <c:tx>
            <c:strRef>
              <c:f>'quinte vs prime'!$J$20</c:f>
              <c:strCache>
                <c:ptCount val="1"/>
                <c:pt idx="0">
                  <c:v>5.te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'quinte vs prime'!$H$21:$H$23</c:f>
              <c:strCache>
                <c:ptCount val="3"/>
                <c:pt idx="0">
                  <c:v>Italiano</c:v>
                </c:pt>
                <c:pt idx="1">
                  <c:v>Matematica</c:v>
                </c:pt>
                <c:pt idx="2">
                  <c:v>Inglese</c:v>
                </c:pt>
              </c:strCache>
            </c:strRef>
          </c:cat>
          <c:val>
            <c:numRef>
              <c:f>'quinte vs prime'!$J$21:$J$23</c:f>
              <c:numCache>
                <c:formatCode>0</c:formatCode>
                <c:ptCount val="3"/>
                <c:pt idx="0">
                  <c:v>75.966253444697728</c:v>
                </c:pt>
                <c:pt idx="1">
                  <c:v>68.981379731379732</c:v>
                </c:pt>
                <c:pt idx="2">
                  <c:v>87.031283336546494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BD-4B56-8F7B-A8046DAAA6C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50884464"/>
        <c:axId val="550895024"/>
      </c:barChart>
      <c:catAx>
        <c:axId val="55088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0895024"/>
        <c:crosses val="autoZero"/>
        <c:auto val="1"/>
        <c:lblAlgn val="ctr"/>
        <c:lblOffset val="100"/>
        <c:noMultiLvlLbl val="0"/>
      </c:catAx>
      <c:valAx>
        <c:axId val="55089502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550884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3E7ED-4974-0DA2-5AF3-5D75B4411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4DC665-25A8-D2C0-DEDF-91489924D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C1846-5674-6CC4-A081-EA5326E13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3376-969A-4A18-8207-369F0F656697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EC2F7-B9D4-F918-B75C-4DFA50317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7C39C-87BD-B147-3C58-36840D030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997F-5486-4393-9EC4-8B99AE946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56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304C2-2892-2539-75A4-E4BE40855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C822B4-94C5-C826-9A3C-895362F24B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C895E-9B09-A695-9DDD-24CE10AF4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3376-969A-4A18-8207-369F0F656697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164F3-3035-B5A7-ABB5-889C2BCE3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D3FFE-DFA9-E823-0786-9BFDFACD3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997F-5486-4393-9EC4-8B99AE946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32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6F659F-F4B0-E551-6D54-203DD2359D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D8C211-6AE3-1485-B85F-1E4D38C51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1B461-9019-556E-736C-9AF642F77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3376-969A-4A18-8207-369F0F656697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73C46-9FEA-1655-A71B-3D002899E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06127-C6B8-20FC-40BC-95E9382A4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997F-5486-4393-9EC4-8B99AE946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63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12793-8AE2-C7C2-5A82-0561AD3CD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BA6D-3BF3-41DA-6015-4AC05FF2C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3F0CB-6C71-52B0-9607-550E1522C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3376-969A-4A18-8207-369F0F656697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8C70-7BA7-05CE-7D8F-EBCC25317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10299-4556-3ECB-6D5A-87F58EDF0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997F-5486-4393-9EC4-8B99AE946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64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0438D-400B-E646-FE55-B385C158A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D7A0D8-9762-2AD6-AD4D-936BBF52C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DE7D6-E152-8F7E-E002-26607BB8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3376-969A-4A18-8207-369F0F656697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1D295-DB59-EF91-C117-3A4DD4B9F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78F5F-88A1-4428-7105-C4FB62644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997F-5486-4393-9EC4-8B99AE946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385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B3AF-2DAB-335F-56B4-05418F56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CF4B9-01DE-30A8-F677-D489267578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EDA6F8-2406-3EAF-BD0D-08699DE91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35225-A3F8-5EF1-EB6F-7C769B0EE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3376-969A-4A18-8207-369F0F656697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2BB207-916C-A8B8-54A2-2892E828A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B77B8C-BB73-1D35-845F-BFA36142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997F-5486-4393-9EC4-8B99AE946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0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D2965-9B93-183E-F124-A4BFCBD3C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B3B1F-6479-4DF5-2B7B-7F6972933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05C631-6D6D-202A-286E-066C5D7D8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C95693-659E-51C0-37E2-DBDAD20472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9EC12A-E465-B9E2-EBB9-6B5E58A5E6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C6D5C1-3115-278F-DCD2-3110129F1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3376-969A-4A18-8207-369F0F656697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0764DF-D0AD-D296-0CE0-C56E9C58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E619BB-A98C-8A3A-0A54-E0685EC15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997F-5486-4393-9EC4-8B99AE946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29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0658B-BF14-5554-73B9-C0D234445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E82A7F-DC97-2102-334E-505B7D88B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3376-969A-4A18-8207-369F0F656697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6A778-4E53-6259-E0C0-D31A135D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2DAA5D-AC98-7CD5-AA1D-77278F76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997F-5486-4393-9EC4-8B99AE946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30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6309F8-2EAB-6006-5BDD-CDB20DD74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3376-969A-4A18-8207-369F0F656697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D7D2D8-37F7-E6EC-6E25-8A4228557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CDCE5E-4F76-9F90-C8A2-AEEE4765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997F-5486-4393-9EC4-8B99AE946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97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C52F6-ED9F-AF58-068F-8F2F81F3D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613CD-E435-7EDE-ED13-1265C4482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726BE1-6922-A539-5545-43A70CB43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732D3-718C-982E-4540-B69296D06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3376-969A-4A18-8207-369F0F656697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5BD2A7-5D04-36DE-F94E-8A5281E14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E189D-5B18-03D6-498E-D294C3CED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997F-5486-4393-9EC4-8B99AE946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9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759B7-734A-1294-FF29-968B8DE6C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91F768-52A5-C868-5684-115B07747D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6F9E12-E15C-501C-C838-F21BA4E94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E40D-2BFA-2ACC-4552-15A390E66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3376-969A-4A18-8207-369F0F656697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96D61-B187-923C-0988-C3849C85A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09E027-6939-8E9B-A94D-5108F2801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997F-5486-4393-9EC4-8B99AE946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966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C31F5B-C9C1-568D-346C-85D49E393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10B1ED-9723-8D72-539C-BDF01AFD7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B0B2F-AC95-83E8-1785-F166E65B1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873376-969A-4A18-8207-369F0F656697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81F4F-FC76-99EF-31A1-4E005DB2DB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64C77-A748-6286-0A66-4D3DBFA28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90997F-5486-4393-9EC4-8B99AE946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64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13F41-B07B-8479-B186-6483B90B5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90208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Comparazione Esiti Finali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30775D-826B-837D-8C52-9F5A6DE0D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26229"/>
            <a:ext cx="9144000" cy="2231571"/>
          </a:xfrm>
        </p:spPr>
        <p:txBody>
          <a:bodyPr>
            <a:normAutofit/>
          </a:bodyPr>
          <a:lstStyle/>
          <a:p>
            <a:r>
              <a:rPr lang="it-IT" sz="2800" dirty="0"/>
              <a:t>Classi quinte scuola primaria </a:t>
            </a:r>
            <a:r>
              <a:rPr lang="it-IT" sz="2800" dirty="0" err="1"/>
              <a:t>a.s.</a:t>
            </a:r>
            <a:r>
              <a:rPr lang="it-IT" sz="2800" dirty="0"/>
              <a:t> 2022-2023 </a:t>
            </a:r>
          </a:p>
          <a:p>
            <a:r>
              <a:rPr lang="it-IT" sz="2800" dirty="0"/>
              <a:t>Classi prime scuola secondaria </a:t>
            </a:r>
            <a:r>
              <a:rPr lang="it-IT" sz="2800" dirty="0" err="1"/>
              <a:t>a.s.</a:t>
            </a:r>
            <a:r>
              <a:rPr lang="it-IT" sz="2800" dirty="0"/>
              <a:t> 2023- 2024</a:t>
            </a:r>
          </a:p>
          <a:p>
            <a:r>
              <a:rPr lang="it-IT" sz="2800" dirty="0"/>
              <a:t>Valori percentuali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16662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10115E9-A4B1-5090-527F-1E24B61FC0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011329"/>
              </p:ext>
            </p:extLst>
          </p:nvPr>
        </p:nvGraphicFramePr>
        <p:xfrm>
          <a:off x="1480457" y="239486"/>
          <a:ext cx="9742714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6313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0CE326A-C5F0-8686-FB63-D9FCD6943E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4580876"/>
              </p:ext>
            </p:extLst>
          </p:nvPr>
        </p:nvGraphicFramePr>
        <p:xfrm>
          <a:off x="1055914" y="293914"/>
          <a:ext cx="10069286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4024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2E6C30B-FAD3-C332-8B0F-859110B68C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2629853"/>
              </p:ext>
            </p:extLst>
          </p:nvPr>
        </p:nvGraphicFramePr>
        <p:xfrm>
          <a:off x="849086" y="-1"/>
          <a:ext cx="10591800" cy="6607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825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900966F-D582-7260-FF46-9BAD56AD52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7777123"/>
              </p:ext>
            </p:extLst>
          </p:nvPr>
        </p:nvGraphicFramePr>
        <p:xfrm>
          <a:off x="947057" y="195943"/>
          <a:ext cx="9383485" cy="6433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317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40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Comparazione Esiti Finali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Giuseppe Vono</dc:creator>
  <cp:lastModifiedBy>Giuseppe Vono</cp:lastModifiedBy>
  <cp:revision>2</cp:revision>
  <dcterms:created xsi:type="dcterms:W3CDTF">2024-06-25T20:44:32Z</dcterms:created>
  <dcterms:modified xsi:type="dcterms:W3CDTF">2024-06-25T22:25:57Z</dcterms:modified>
</cp:coreProperties>
</file>