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D494F3-DBEE-4605-97CF-4603D2A5AEBF}" v="31" dt="2024-06-26T06:16:19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iniziali%20primarie%20per%20sit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iniziali%20primarie%20per%20sit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iniziali%20primarie%20per%20sit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iniziali%20primarie%20per%20sit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iniziali%20primarie%20per%20sit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 err="1"/>
              <a:t>Classi</a:t>
            </a:r>
            <a:r>
              <a:rPr lang="en-US" sz="2800" dirty="0"/>
              <a:t> Prime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'[iniziali primarie per sito.xlsx]complessivo'!$A$3</c:f>
              <c:strCache>
                <c:ptCount val="1"/>
                <c:pt idx="0">
                  <c:v>prime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'[iniziali primarie per sito.xlsx]complessivo'!$B$2:$D$2</c:f>
              <c:strCache>
                <c:ptCount val="3"/>
                <c:pt idx="0">
                  <c:v>Matematica</c:v>
                </c:pt>
                <c:pt idx="1">
                  <c:v>Italiano</c:v>
                </c:pt>
                <c:pt idx="2">
                  <c:v>Inglese</c:v>
                </c:pt>
              </c:strCache>
            </c:strRef>
          </c:cat>
          <c:val>
            <c:numRef>
              <c:f>'[iniziali primarie per sito.xlsx]complessivo'!$B$3:$D$3</c:f>
              <c:numCache>
                <c:formatCode>0</c:formatCode>
                <c:ptCount val="3"/>
                <c:pt idx="0">
                  <c:v>92.027762215997527</c:v>
                </c:pt>
                <c:pt idx="1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77-4180-A465-CCC8CDD07F5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50331567"/>
        <c:axId val="1950333007"/>
      </c:barChart>
      <c:catAx>
        <c:axId val="1950331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0333007"/>
        <c:crosses val="autoZero"/>
        <c:auto val="1"/>
        <c:lblAlgn val="ctr"/>
        <c:lblOffset val="100"/>
        <c:noMultiLvlLbl val="0"/>
      </c:catAx>
      <c:valAx>
        <c:axId val="1950333007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9503315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i="0" u="none" strike="noStrike" kern="1200" baseline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Classi</a:t>
            </a:r>
            <a:r>
              <a:rPr lang="en-US" sz="28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800" dirty="0" err="1"/>
              <a:t>Seconde</a:t>
            </a:r>
            <a:endParaRPr lang="en-US" sz="2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'[iniziali primarie per sito.xlsx]complessivo'!$A$11</c:f>
              <c:strCache>
                <c:ptCount val="1"/>
                <c:pt idx="0">
                  <c:v>seconde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'[iniziali primarie per sito.xlsx]complessivo'!$B$10:$D$10</c:f>
              <c:strCache>
                <c:ptCount val="3"/>
                <c:pt idx="0">
                  <c:v>Matematica</c:v>
                </c:pt>
                <c:pt idx="1">
                  <c:v>Italiano</c:v>
                </c:pt>
                <c:pt idx="2">
                  <c:v>Inglese</c:v>
                </c:pt>
              </c:strCache>
            </c:strRef>
          </c:cat>
          <c:val>
            <c:numRef>
              <c:f>'[iniziali primarie per sito.xlsx]complessivo'!$B$11:$D$11</c:f>
              <c:numCache>
                <c:formatCode>0</c:formatCode>
                <c:ptCount val="3"/>
                <c:pt idx="0">
                  <c:v>91.604617604617602</c:v>
                </c:pt>
                <c:pt idx="1">
                  <c:v>84.352688374427501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57-437B-A3CE-FCEBBE8F8D7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84471727"/>
        <c:axId val="1993873727"/>
      </c:barChart>
      <c:catAx>
        <c:axId val="1984471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3873727"/>
        <c:crosses val="autoZero"/>
        <c:auto val="1"/>
        <c:lblAlgn val="ctr"/>
        <c:lblOffset val="100"/>
        <c:noMultiLvlLbl val="0"/>
      </c:catAx>
      <c:valAx>
        <c:axId val="1993873727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9844717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i="0" u="none" strike="noStrike" kern="1200" baseline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Classi</a:t>
            </a:r>
            <a:r>
              <a:rPr lang="en-US" sz="28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800" dirty="0" err="1"/>
              <a:t>Terze</a:t>
            </a:r>
            <a:endParaRPr lang="en-US" sz="2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'[iniziali primarie per sito.xlsx]complessivo'!$A$16</c:f>
              <c:strCache>
                <c:ptCount val="1"/>
                <c:pt idx="0">
                  <c:v>terze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'[iniziali primarie per sito.xlsx]complessivo'!$B$15:$D$15</c:f>
              <c:strCache>
                <c:ptCount val="3"/>
                <c:pt idx="0">
                  <c:v>Matematica</c:v>
                </c:pt>
                <c:pt idx="1">
                  <c:v>Italiano</c:v>
                </c:pt>
                <c:pt idx="2">
                  <c:v>Inglese</c:v>
                </c:pt>
              </c:strCache>
            </c:strRef>
          </c:cat>
          <c:val>
            <c:numRef>
              <c:f>'[iniziali primarie per sito.xlsx]complessivo'!$B$16:$D$16</c:f>
              <c:numCache>
                <c:formatCode>0</c:formatCode>
                <c:ptCount val="3"/>
                <c:pt idx="0">
                  <c:v>81.906878306878298</c:v>
                </c:pt>
                <c:pt idx="1">
                  <c:v>82.363015873015883</c:v>
                </c:pt>
                <c:pt idx="2">
                  <c:v>85.262345679012356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09-4A32-B474-C7B983316D9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386052879"/>
        <c:axId val="1386049999"/>
      </c:barChart>
      <c:catAx>
        <c:axId val="1386052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6049999"/>
        <c:crosses val="autoZero"/>
        <c:auto val="1"/>
        <c:lblAlgn val="ctr"/>
        <c:lblOffset val="100"/>
        <c:noMultiLvlLbl val="0"/>
      </c:catAx>
      <c:valAx>
        <c:axId val="1386049999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386052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i="0" u="none" strike="noStrike" kern="1200" baseline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Classi</a:t>
            </a:r>
            <a:r>
              <a:rPr lang="en-US" sz="28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800" dirty="0"/>
              <a:t>Quarte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'[iniziali primarie per sito.xlsx]complessivo'!$A$21</c:f>
              <c:strCache>
                <c:ptCount val="1"/>
                <c:pt idx="0">
                  <c:v>quarte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'[iniziali primarie per sito.xlsx]complessivo'!$B$20:$D$20</c:f>
              <c:strCache>
                <c:ptCount val="3"/>
                <c:pt idx="0">
                  <c:v>Matematica</c:v>
                </c:pt>
                <c:pt idx="1">
                  <c:v>Italiano</c:v>
                </c:pt>
                <c:pt idx="2">
                  <c:v>Inglese</c:v>
                </c:pt>
              </c:strCache>
            </c:strRef>
          </c:cat>
          <c:val>
            <c:numRef>
              <c:f>'[iniziali primarie per sito.xlsx]complessivo'!$B$21:$D$21</c:f>
              <c:numCache>
                <c:formatCode>0</c:formatCode>
                <c:ptCount val="3"/>
                <c:pt idx="0">
                  <c:v>75.009920634920647</c:v>
                </c:pt>
                <c:pt idx="1">
                  <c:v>74.321474358974356</c:v>
                </c:pt>
                <c:pt idx="2">
                  <c:v>78.546855921855922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66-4AE0-8ECA-7506422ABD6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84552655"/>
        <c:axId val="1811301551"/>
      </c:barChart>
      <c:catAx>
        <c:axId val="1984552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301551"/>
        <c:crosses val="autoZero"/>
        <c:auto val="1"/>
        <c:lblAlgn val="ctr"/>
        <c:lblOffset val="100"/>
        <c:noMultiLvlLbl val="0"/>
      </c:catAx>
      <c:valAx>
        <c:axId val="1811301551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9845526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i="0" u="none" strike="noStrike" kern="1200" baseline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Classi</a:t>
            </a:r>
            <a:r>
              <a:rPr lang="en-US" sz="28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800" dirty="0"/>
              <a:t>Quinte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'[iniziali primarie per sito.xlsx]complessivo'!$A$25</c:f>
              <c:strCache>
                <c:ptCount val="1"/>
                <c:pt idx="0">
                  <c:v>quinte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'[iniziali primarie per sito.xlsx]complessivo'!$B$24:$D$24</c:f>
              <c:strCache>
                <c:ptCount val="3"/>
                <c:pt idx="0">
                  <c:v>Matematica</c:v>
                </c:pt>
                <c:pt idx="1">
                  <c:v>Italiano</c:v>
                </c:pt>
                <c:pt idx="2">
                  <c:v>Inglese</c:v>
                </c:pt>
              </c:strCache>
            </c:strRef>
          </c:cat>
          <c:val>
            <c:numRef>
              <c:f>'[iniziali primarie per sito.xlsx]complessivo'!$B$25:$D$25</c:f>
              <c:numCache>
                <c:formatCode>0</c:formatCode>
                <c:ptCount val="3"/>
                <c:pt idx="0">
                  <c:v>72.906623931623926</c:v>
                </c:pt>
                <c:pt idx="1">
                  <c:v>79.020595468056769</c:v>
                </c:pt>
                <c:pt idx="2">
                  <c:v>82.554379776602005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BA-4511-8487-04AF14A96DB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90425855"/>
        <c:axId val="1990424415"/>
      </c:barChart>
      <c:catAx>
        <c:axId val="1990425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0424415"/>
        <c:crosses val="autoZero"/>
        <c:auto val="1"/>
        <c:lblAlgn val="ctr"/>
        <c:lblOffset val="100"/>
        <c:noMultiLvlLbl val="0"/>
      </c:catAx>
      <c:valAx>
        <c:axId val="1990424415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9904258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E835D-586A-8D70-B0D1-E616360EF0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C616E6-BE77-B25B-D5F3-D62B528AF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98577-2BCE-F461-F913-92E2D7DA7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173-8429-45B5-A28C-28EA0880EC36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FA46E-B04B-2696-97DE-B462EBB29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DD1C2-D042-BA44-3245-27FA21CB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C3B5-689B-4A2B-B57B-8BD6465CB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066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89FDA-DE9D-F0A9-BE65-472D43B80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65DA48-DC38-73EB-7631-AF1FB8D00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7BDA2-5630-4384-46A1-CFC6E089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173-8429-45B5-A28C-28EA0880EC36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1A5A5-F0A4-9CE6-9A54-ED24F4AE9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9873B-02E0-DC07-987C-21DB3F5D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C3B5-689B-4A2B-B57B-8BD6465CB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59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DB0E31-0721-8C50-4F0A-113D168B91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A94D25-57EE-F087-1786-04D8AEBFE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1F0C2-5A1C-580F-E4D2-33DC43CC9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173-8429-45B5-A28C-28EA0880EC36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90888-6C87-26B7-B10F-7F505F370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3CCAE-8D92-B5A8-EDA6-E063DBA1B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C3B5-689B-4A2B-B57B-8BD6465CB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23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A1C24-F039-6A0F-8CFF-305FEA898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22E11-6DAB-0C3E-A283-3820DA822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44A39-5514-F652-041F-E3645DB9C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173-8429-45B5-A28C-28EA0880EC36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EF8E4-0652-FAF7-618C-EF1015435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99803-7B54-6089-2623-A6A7CB8AB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C3B5-689B-4A2B-B57B-8BD6465CB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002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EE39B-43E6-A057-FF01-AB2DC9A5F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5AF28F-29A4-FA77-2BE1-1B7B0739D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D4E61-4190-BFB0-A9DA-8D34BC07B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173-8429-45B5-A28C-28EA0880EC36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F2833-172B-FBFA-6077-2DBCB766F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D2E59-0C24-2484-45DD-92E723ED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C3B5-689B-4A2B-B57B-8BD6465CB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305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C47CB-73E7-D25F-8C38-03F7F5053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C6F18-39A9-7B98-2EEA-7AFAE811EA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2F9A01-4612-11E6-BD9C-02AD92E1C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A6A0C-81A2-FABD-62F9-885FD8D1E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173-8429-45B5-A28C-28EA0880EC36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5543EF-C569-AC13-9081-7F248D169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03414D-FB9E-91C1-B4D1-06ADFDF71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C3B5-689B-4A2B-B57B-8BD6465CB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81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873EF-CB5C-BF0A-3820-066F59B0E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B034B-3324-03A5-6F4F-C536FD91D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98C2D6-FA6C-6F1E-F390-09CBB22AD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35C4-86DF-769E-A814-9D9A311936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9E387C-B4AD-707F-F2E3-CB59186A0D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55DE07-DE79-01FE-C9EA-4DB52762E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173-8429-45B5-A28C-28EA0880EC36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FEB655-25D3-A421-12B8-F14FC943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9002CC-C155-1C8A-45A2-25100B66B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C3B5-689B-4A2B-B57B-8BD6465CB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74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EB815-3322-9119-2DBD-F9ACBBE0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8C69E9-128B-F8B2-EAEE-A9189A4E7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173-8429-45B5-A28C-28EA0880EC36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002D6-7E39-9EC5-9C96-ACD9F0E59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5F7C94-F3BD-BCBF-C3B3-CB73048AE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C3B5-689B-4A2B-B57B-8BD6465CB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959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244D20-FEA6-F9AC-7D3F-D717B1F88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173-8429-45B5-A28C-28EA0880EC36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4FDA15-2D56-57F1-7F81-26627BC62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2EF3A-19B8-F7F7-80B9-B87151C98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C3B5-689B-4A2B-B57B-8BD6465CB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62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D8D40-8A13-2C7A-C571-22E6BDC9F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CEDB8-EA67-C83E-D3FD-D92B7A2BE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AE897-8B46-D48D-512D-B18E75B300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A0C5C-5C8E-82E8-B326-757E22082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173-8429-45B5-A28C-28EA0880EC36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7987C-AE94-DDF0-8CD3-472278F2C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153292-3E69-B284-78C7-EBE3AB48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C3B5-689B-4A2B-B57B-8BD6465CB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028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D0E43-AE7C-ACFE-D42E-67050E8BB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A741DF-2DBA-AA28-5F5D-5AAEADC9DA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1F341-1D48-441C-D1BB-B3B089ED1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9DCBE5-E99E-891B-437B-77C960BCB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173-8429-45B5-A28C-28EA0880EC36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DE754-DF07-23CA-2B86-95398E12D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A526EB-5A23-60DD-5A7B-AE4DD1B19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C3B5-689B-4A2B-B57B-8BD6465CB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1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EB63B3-91F2-E526-8976-592A11C80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4967FB-A12B-9F2E-E2B8-7F48B0615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8D33E-179A-5ACF-6BDF-4FD7492E42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5A9173-8429-45B5-A28C-28EA0880EC36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C6C6F-08B6-96D0-39C7-66CF1CFED1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CBD1D-0635-7664-93D0-528625D5F6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B2C3B5-689B-4A2B-B57B-8BD6465CB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812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17DDA-5ED0-C6D4-DE7C-E5CB880E7E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PROVE STRUTTURATE INIZIALI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210202-394A-9FC9-FE45-F5B2079D08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SCUOLE PRIMARIE DE FILIPPO ALESSANDRINI</a:t>
            </a:r>
          </a:p>
          <a:p>
            <a:r>
              <a:rPr lang="it-IT" dirty="0"/>
              <a:t>ISTITUTO COMPRENSIVO VIA DELLE BETULLE</a:t>
            </a:r>
          </a:p>
          <a:p>
            <a:r>
              <a:rPr lang="it-IT" dirty="0"/>
              <a:t>PIEVE EMANUELE</a:t>
            </a:r>
          </a:p>
          <a:p>
            <a:r>
              <a:rPr lang="it-IT" dirty="0"/>
              <a:t>ANNO SCOLASTICO 2023-2024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849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AA68EFB-F540-0B73-73E0-C404A1E163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335327"/>
              </p:ext>
            </p:extLst>
          </p:nvPr>
        </p:nvGraphicFramePr>
        <p:xfrm>
          <a:off x="783771" y="522513"/>
          <a:ext cx="10798629" cy="5780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262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87A4178-6B0A-3225-D677-F9B7CC4CC4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0040137"/>
              </p:ext>
            </p:extLst>
          </p:nvPr>
        </p:nvGraphicFramePr>
        <p:xfrm>
          <a:off x="478971" y="337457"/>
          <a:ext cx="11179629" cy="6008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7790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4EF614B-DF0B-8226-FF9D-F6AC6E3474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8037859"/>
              </p:ext>
            </p:extLst>
          </p:nvPr>
        </p:nvGraphicFramePr>
        <p:xfrm>
          <a:off x="566057" y="337457"/>
          <a:ext cx="11212286" cy="6204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0966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947325D-6E80-D251-4351-E93189E743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72249"/>
              </p:ext>
            </p:extLst>
          </p:nvPr>
        </p:nvGraphicFramePr>
        <p:xfrm>
          <a:off x="402771" y="402771"/>
          <a:ext cx="11332029" cy="6008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647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9C11C93-D359-162F-A078-1716FC2251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70087"/>
              </p:ext>
            </p:extLst>
          </p:nvPr>
        </p:nvGraphicFramePr>
        <p:xfrm>
          <a:off x="468085" y="489857"/>
          <a:ext cx="11310257" cy="5965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952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28</Words>
  <Application>Microsoft Office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PROVE STRUTTURATE INIZIALI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Giuseppe Vono</dc:creator>
  <cp:lastModifiedBy>Giuseppe Vono</cp:lastModifiedBy>
  <cp:revision>3</cp:revision>
  <dcterms:created xsi:type="dcterms:W3CDTF">2024-06-25T23:13:36Z</dcterms:created>
  <dcterms:modified xsi:type="dcterms:W3CDTF">2024-06-26T06:29:33Z</dcterms:modified>
</cp:coreProperties>
</file>